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12" r:id="rId2"/>
    <p:sldMasterId id="2147483800" r:id="rId3"/>
    <p:sldMasterId id="2147483788" r:id="rId4"/>
    <p:sldMasterId id="2147483776" r:id="rId5"/>
    <p:sldMasterId id="2147483752" r:id="rId6"/>
    <p:sldMasterId id="2147483764" r:id="rId7"/>
  </p:sldMasterIdLst>
  <p:notesMasterIdLst>
    <p:notesMasterId r:id="rId24"/>
  </p:notesMasterIdLst>
  <p:handoutMasterIdLst>
    <p:handoutMasterId r:id="rId25"/>
  </p:handoutMasterIdLst>
  <p:sldIdLst>
    <p:sldId id="282" r:id="rId8"/>
    <p:sldId id="292" r:id="rId9"/>
    <p:sldId id="290" r:id="rId10"/>
    <p:sldId id="302" r:id="rId11"/>
    <p:sldId id="291" r:id="rId12"/>
    <p:sldId id="293" r:id="rId13"/>
    <p:sldId id="294" r:id="rId14"/>
    <p:sldId id="295" r:id="rId15"/>
    <p:sldId id="303" r:id="rId16"/>
    <p:sldId id="296" r:id="rId17"/>
    <p:sldId id="298" r:id="rId18"/>
    <p:sldId id="299" r:id="rId19"/>
    <p:sldId id="304" r:id="rId20"/>
    <p:sldId id="305" r:id="rId21"/>
    <p:sldId id="300" r:id="rId22"/>
    <p:sldId id="301" r:id="rId23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6A0"/>
    <a:srgbClr val="008B60"/>
    <a:srgbClr val="364395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68" autoAdjust="0"/>
    <p:restoredTop sz="94385" autoAdjust="0"/>
  </p:normalViewPr>
  <p:slideViewPr>
    <p:cSldViewPr>
      <p:cViewPr varScale="1">
        <p:scale>
          <a:sx n="96" d="100"/>
          <a:sy n="96" d="100"/>
        </p:scale>
        <p:origin x="96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922" y="-8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FD7E5-7DB8-472B-9D4C-DC117444DBFC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5B579-3715-4D33-90EE-8E7554BEB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705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1471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5F359-4326-460E-BF65-467622655FB8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571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72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60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69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98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22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36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047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34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76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317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14077-12E8-477E-8218-FB387E169D7F}" type="datetimeFigureOut">
              <a:rPr lang="en-US" smtClean="0"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71594-5F8C-4649-9AD3-7E278117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9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</a:p>
          <a:p>
            <a:r>
              <a:rPr lang="en-US" dirty="0" smtClean="0"/>
              <a:t>Teaching, Technology, and You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599"/>
            <a:ext cx="1076324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Professional Evaluation and State Recertification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Technology standards and requirements are often included directly or indirectly in evaluation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Each district differs in its requirements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Recertification is required of every teacher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courses from and accredited college and in- service workshops in technology offered by a district may be applied for recertification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Online technology training may offer a viable option for educator’s seeking recertification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Training for Other Educators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Media Specialists - Technology training is essential for media specialist who often assists teachers and their students in using the school's technology both in and outside the media center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Administrators- 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The NETS-A standards articulate the skills and knowledge that administrators need to ensure that technology supports learning and transforms schools into 21st century institutions</a:t>
            </a:r>
            <a:endParaRPr lang="en-US" sz="2200" dirty="0" smtClean="0"/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 Coaches - 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NETS•C articulate standards for technology coaches, facilitators, and others who assist in teacher support and school technology integration</a:t>
            </a:r>
            <a:endParaRPr lang="en-US" sz="22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in 21</a:t>
            </a:r>
            <a:r>
              <a:rPr lang="en-US" baseline="30000" dirty="0" smtClean="0"/>
              <a:t>st</a:t>
            </a:r>
            <a:r>
              <a:rPr lang="en-US" dirty="0" smtClean="0"/>
              <a:t> Century Schools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Districts spend substantial portion of their limited resources equipping schools and classrooms with technology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As of 2009, 99% of teachers reported they had computer access in their classroom (US DOE)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Schools invest for 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district record gathering and reporting 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connecting district schools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equipping individual schools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Providing hardware and software to classrooms</a:t>
            </a:r>
          </a:p>
          <a:p>
            <a:endParaRPr lang="en-US" b="0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in 21</a:t>
            </a:r>
            <a:r>
              <a:rPr lang="en-US" baseline="30000" dirty="0" smtClean="0"/>
              <a:t>st</a:t>
            </a:r>
            <a:r>
              <a:rPr lang="en-US" dirty="0" smtClean="0"/>
              <a:t> Century Schools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has diverse applications in schools including</a:t>
            </a:r>
          </a:p>
          <a:p>
            <a:pPr marL="582613" lvl="3" indent="-219075"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Administrative Tasks– to assist and support teacher tasks such as attendance, grade keeping, seating charts, and calendars</a:t>
            </a:r>
          </a:p>
          <a:p>
            <a:pPr marL="582613" lvl="3" indent="-219075"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Presentation – to support lecture and presentations via software that can </a:t>
            </a:r>
          </a:p>
          <a:p>
            <a:pPr marL="1397000" lvl="4" indent="-219075"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display text, video, audio, links and animation on sequenced slides</a:t>
            </a:r>
          </a:p>
          <a:p>
            <a:pPr marL="1397000" lvl="4" indent="-219075"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Create digital photo collections with audio commentary or animation</a:t>
            </a:r>
          </a:p>
          <a:p>
            <a:pPr marL="1397000" lvl="4" indent="-219075"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Provide multimedia displays of content</a:t>
            </a:r>
          </a:p>
          <a:p>
            <a:pPr marL="1397000" lvl="4" indent="-219075">
              <a:buFont typeface="Courier New" pitchFamily="49" charset="0"/>
              <a:buChar char="o"/>
              <a:tabLst>
                <a:tab pos="288925" algn="l"/>
              </a:tabLst>
            </a:pPr>
            <a:endParaRPr lang="en-US" sz="2200" dirty="0" smtClean="0"/>
          </a:p>
          <a:p>
            <a:pPr marL="582613" lvl="3" indent="-219075">
              <a:lnSpc>
                <a:spcPct val="150000"/>
              </a:lnSpc>
              <a:buNone/>
              <a:tabLst>
                <a:tab pos="288925" algn="l"/>
              </a:tabLst>
            </a:pPr>
            <a:endParaRPr lang="en-US" sz="2200" dirty="0" smtClean="0"/>
          </a:p>
          <a:p>
            <a:endParaRPr lang="en-US" b="0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in 21</a:t>
            </a:r>
            <a:r>
              <a:rPr lang="en-US" baseline="30000" dirty="0" smtClean="0"/>
              <a:t>st</a:t>
            </a:r>
            <a:r>
              <a:rPr lang="en-US" dirty="0" smtClean="0"/>
              <a:t> Century Schools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Technology has diverse applications in schools including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Lesson Preparation – to help create daily lesson plans and find shared online standards-correlated plans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Communications – to support collaboration and communication via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Social networking sites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Blogs and Chats</a:t>
            </a:r>
          </a:p>
          <a:p>
            <a:pPr marL="1397000" lvl="4" indent="-219075">
              <a:spcBef>
                <a:spcPts val="600"/>
              </a:spcBef>
              <a:buFont typeface="Courier New" pitchFamily="49" charset="0"/>
              <a:buChar char="o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Email and Forums</a:t>
            </a:r>
          </a:p>
          <a:p>
            <a:pPr marL="582613" lvl="3" indent="-219075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Teaching Tasks– to support and enhance classroom teaching via online tools and apps</a:t>
            </a:r>
          </a:p>
          <a:p>
            <a:endParaRPr lang="en-US" b="0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2200" b="0" dirty="0" smtClean="0">
                <a:solidFill>
                  <a:schemeClr val="tx1"/>
                </a:solidFill>
              </a:rPr>
              <a:t>Potentially limited funding for technology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2200" b="0" dirty="0" smtClean="0">
                <a:solidFill>
                  <a:schemeClr val="tx1"/>
                </a:solidFill>
              </a:rPr>
              <a:t>Competing demands for limited school resources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2200" b="0" dirty="0" smtClean="0">
                <a:solidFill>
                  <a:schemeClr val="tx1"/>
                </a:solidFill>
              </a:rPr>
              <a:t>Planning time for technology integration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2200" b="0" dirty="0" smtClean="0">
                <a:solidFill>
                  <a:schemeClr val="tx1"/>
                </a:solidFill>
              </a:rPr>
              <a:t>School culture and support for technology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2200" b="0" dirty="0" smtClean="0">
                <a:solidFill>
                  <a:schemeClr val="tx1"/>
                </a:solidFill>
              </a:rPr>
              <a:t>Shifting the instructional Paradigm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2200" b="0" dirty="0" smtClean="0">
                <a:solidFill>
                  <a:schemeClr val="tx1"/>
                </a:solidFill>
              </a:rPr>
              <a:t>New technologies offer new ways to prepare 21st century learners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2200" b="0" dirty="0" smtClean="0">
                <a:solidFill>
                  <a:schemeClr val="tx1"/>
                </a:solidFill>
              </a:rPr>
              <a:t>Teacher creativity that enables repurposing and application of diverse technologies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2200" b="0" dirty="0" smtClean="0">
                <a:solidFill>
                  <a:schemeClr val="tx1"/>
                </a:solidFill>
              </a:rPr>
              <a:t>Online and internet based resources are ever evolving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Becoming a Technology Advocate</a:t>
            </a:r>
          </a:p>
          <a:p>
            <a:pPr marL="228600" indent="-2286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To meet needs of 21st century learners: </a:t>
            </a:r>
          </a:p>
          <a:p>
            <a:pPr marL="574675" lvl="2" indent="-2286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dirty="0" smtClean="0"/>
              <a:t>T</a:t>
            </a:r>
            <a:r>
              <a:rPr lang="en-US" sz="2200" b="0" dirty="0" smtClean="0">
                <a:solidFill>
                  <a:schemeClr val="tx1"/>
                </a:solidFill>
              </a:rPr>
              <a:t>eachers and schools must become immersed in technology</a:t>
            </a:r>
          </a:p>
          <a:p>
            <a:pPr marL="574675" lvl="2" indent="-2286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Prepare students to be real-world and digital citizens</a:t>
            </a:r>
          </a:p>
          <a:p>
            <a:pPr marL="228600" indent="-228600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Teachers must advocate for: </a:t>
            </a:r>
          </a:p>
          <a:p>
            <a:pPr marL="520700" lvl="2" indent="-2286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Access to technology</a:t>
            </a:r>
          </a:p>
          <a:p>
            <a:pPr marL="520700" lvl="2" indent="-2286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Technology acquisition and integration</a:t>
            </a:r>
          </a:p>
          <a:p>
            <a:pPr marL="520700" lvl="2" indent="-228600">
              <a:spcBef>
                <a:spcPts val="600"/>
              </a:spcBef>
              <a:buFont typeface="Wingdings" pitchFamily="2" charset="2"/>
              <a:buChar char="§"/>
              <a:tabLst>
                <a:tab pos="2889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Technology literacy for all</a:t>
            </a:r>
          </a:p>
          <a:p>
            <a:pPr indent="-219075">
              <a:lnSpc>
                <a:spcPct val="150000"/>
              </a:lnSpc>
              <a:buFont typeface="Wingdings" pitchFamily="2" charset="2"/>
              <a:tabLst>
                <a:tab pos="2889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2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Define educational technology and identify its role in teaching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200" dirty="0" smtClean="0"/>
              <a:t>Evaluate the application of educational technology standards to 21st century teaching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Determine the technology requirements for professional preparation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Identify the types of educational technologies available in today’s classrooms that are useful for teaching tasks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Describe the teaching challenges and opportunities associated with integrating technology in the classroom and in schools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Educational Technology and Teaching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AECT defines educational technology as </a:t>
            </a:r>
            <a:r>
              <a:rPr lang="en-US" sz="2200" b="1" dirty="0" smtClean="0">
                <a:solidFill>
                  <a:schemeClr val="tx2"/>
                </a:solidFill>
              </a:rPr>
              <a:t>“the study and ethical practice of facilitating learning and improving performance by creating, using and managing appropriate technological processes and resources”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This definitions takes a broad view to include all technologies and processes that enhance and augment learning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Technology Standards for 21</a:t>
            </a:r>
            <a:r>
              <a:rPr lang="en-US" b="1" baseline="30000" dirty="0" smtClean="0">
                <a:solidFill>
                  <a:srgbClr val="4A56A0"/>
                </a:solidFill>
              </a:rPr>
              <a:t>st</a:t>
            </a:r>
            <a:r>
              <a:rPr lang="en-US" b="1" dirty="0" smtClean="0">
                <a:solidFill>
                  <a:srgbClr val="4A56A0"/>
                </a:solidFill>
              </a:rPr>
              <a:t> Century Teaching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Standards address competencies in educational technology 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Most frequently applied set of technology standards for students and educators are ISTE’s NETS.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NETS for Teachers, Students, Administrators, and Coaches define competencies for each group</a:t>
            </a:r>
          </a:p>
          <a:p>
            <a:pPr marL="219075" lvl="2" indent="-219075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Typically incorporated into statewide educational standards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Partnership for 21</a:t>
            </a:r>
            <a:r>
              <a:rPr lang="en-US" b="1" baseline="30000" dirty="0" smtClean="0">
                <a:solidFill>
                  <a:srgbClr val="4A56A0"/>
                </a:solidFill>
              </a:rPr>
              <a:t>st</a:t>
            </a:r>
            <a:r>
              <a:rPr lang="en-US" b="1" dirty="0" smtClean="0">
                <a:solidFill>
                  <a:srgbClr val="4A56A0"/>
                </a:solidFill>
              </a:rPr>
              <a:t> Century Learning (P21)</a:t>
            </a:r>
          </a:p>
          <a:p>
            <a:pPr marL="219075" lvl="2" indent="-219075">
              <a:lnSpc>
                <a:spcPct val="150000"/>
              </a:lnSpc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Offers an additional framework for technology skills and related competencies</a:t>
            </a:r>
          </a:p>
          <a:p>
            <a:pPr marL="219075" lvl="2" indent="-219075">
              <a:lnSpc>
                <a:spcPct val="150000"/>
              </a:lnSpc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Focused on broad skill set that includes technology literacy </a:t>
            </a:r>
          </a:p>
          <a:p>
            <a:pPr marL="219075" lvl="2" indent="-219075">
              <a:lnSpc>
                <a:spcPct val="150000"/>
              </a:lnSpc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Also includes related competencies for success in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life:  </a:t>
            </a:r>
            <a:r>
              <a:rPr lang="en-US" sz="2200" b="1" dirty="0" smtClean="0">
                <a:solidFill>
                  <a:schemeClr val="tx2"/>
                </a:solidFill>
              </a:rPr>
              <a:t>Critical thinking, Communication, Collaboration, and Creativity (4Cs)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Common Core Standards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S</a:t>
            </a: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tandards for K-12 math and language arts adopted by forty-five states 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/>
              <a:t>Common Core </a:t>
            </a: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drives state curriculum mandates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b="1" dirty="0" smtClean="0">
                <a:solidFill>
                  <a:schemeClr val="tx2"/>
                </a:solidFill>
              </a:rPr>
              <a:t>Common Core standards include and integrate technology skills, they do not segregate them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For example, writing anchor standard 6 states that </a:t>
            </a:r>
            <a:r>
              <a:rPr lang="en-US" i="1" dirty="0" smtClean="0">
                <a:solidFill>
                  <a:schemeClr val="tx1"/>
                </a:solidFill>
                <a:latin typeface="+mn-lt"/>
                <a:cs typeface="+mn-cs"/>
              </a:rPr>
              <a:t>sixth-grade students will be able to collaborate, write, and publish together via the Internet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Teacher Preparation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National Council for Accreditation of Teacher Education (NCATE)</a:t>
            </a:r>
            <a:r>
              <a:rPr lang="en-US" dirty="0" smtClean="0"/>
              <a:t>defines preparation of educators</a:t>
            </a:r>
            <a:endParaRPr lang="en-US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NCATE incorporates technology within the framework of its professional standards for teacher preparation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NCATE partnered with ISTE in developing endorsements for technology facilitation, technology leadership, and computer science preparation</a:t>
            </a:r>
          </a:p>
          <a:p>
            <a:pPr marL="219075" lvl="2" indent="-219075"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NCATE and Teacher Education Accreditation Council (TEAC) </a:t>
            </a:r>
            <a:r>
              <a:rPr lang="en-US" b="1" dirty="0" smtClean="0">
                <a:solidFill>
                  <a:schemeClr val="tx2"/>
                </a:solidFill>
                <a:latin typeface="+mn-lt"/>
                <a:cs typeface="+mn-cs"/>
              </a:rPr>
              <a:t>merged</a:t>
            </a:r>
            <a:r>
              <a:rPr lang="en-US" dirty="0" smtClean="0">
                <a:solidFill>
                  <a:schemeClr val="tx1"/>
                </a:solidFill>
                <a:latin typeface="+mn-lt"/>
                <a:cs typeface="+mn-cs"/>
              </a:rPr>
              <a:t> to become </a:t>
            </a:r>
            <a:r>
              <a:rPr lang="en-US" b="1" dirty="0" smtClean="0">
                <a:solidFill>
                  <a:schemeClr val="tx2"/>
                </a:solidFill>
              </a:rPr>
              <a:t>Council for the Accreditation of Educator Preparation (CAEP) which recognizes technology as an essential skill 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90678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Professional Licensure and Technology Preparation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States reflect 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cs typeface="+mn-cs"/>
              </a:rPr>
              <a:t>No Child Left Behind Act (NCLB) </a:t>
            </a:r>
            <a:r>
              <a:rPr lang="en-US" sz="2200" dirty="0" smtClean="0"/>
              <a:t>technology mandates in their requirements for teacher  certification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Requirements may be detailed in a state’s description of Accomplished Practices for educators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Or states may require technology competencies and courses for certification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Schools of Education prepare students for their state certification requirements but it is ultimately the educator’s responsibility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Teaching, Technology,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9067800" cy="4525963"/>
          </a:xfrm>
        </p:spPr>
        <p:txBody>
          <a:bodyPr/>
          <a:lstStyle/>
          <a:p>
            <a:pPr marL="219075" lvl="2" indent="-219075">
              <a:buNone/>
              <a:tabLst>
                <a:tab pos="288925" algn="l"/>
              </a:tabLst>
            </a:pPr>
            <a:r>
              <a:rPr lang="en-US" b="1" dirty="0" smtClean="0">
                <a:solidFill>
                  <a:srgbClr val="4A56A0"/>
                </a:solidFill>
              </a:rPr>
              <a:t>National Certification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National Board for Professional Teaching Standards (NBPTS) offers national certification recognition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Purpose is to improve teaching and learning by awarding national certification recognition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National Board certified teachers may qualify for extra pay as determined by their district</a:t>
            </a:r>
          </a:p>
          <a:p>
            <a:pPr marL="219075" lvl="2" indent="-219075">
              <a:spcBef>
                <a:spcPts val="600"/>
              </a:spcBef>
              <a:buFont typeface="Wingdings" pitchFamily="2" charset="2"/>
              <a:buChar char="Ø"/>
              <a:tabLst>
                <a:tab pos="288925" algn="l"/>
              </a:tabLst>
            </a:pPr>
            <a:r>
              <a:rPr lang="en-US" sz="2200" dirty="0" smtClean="0"/>
              <a:t>Technology is into the requirement of demonstrating diverse strategies to achieve National Board Certification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arson_Presentation 2">
    <a:dk1>
      <a:srgbClr val="000000"/>
    </a:dk1>
    <a:lt1>
      <a:srgbClr val="FBF5EA"/>
    </a:lt1>
    <a:dk2>
      <a:srgbClr val="364395"/>
    </a:dk2>
    <a:lt2>
      <a:srgbClr val="FFFFFF"/>
    </a:lt2>
    <a:accent1>
      <a:srgbClr val="364395"/>
    </a:accent1>
    <a:accent2>
      <a:srgbClr val="5E69AA"/>
    </a:accent2>
    <a:accent3>
      <a:srgbClr val="FDF9F3"/>
    </a:accent3>
    <a:accent4>
      <a:srgbClr val="000000"/>
    </a:accent4>
    <a:accent5>
      <a:srgbClr val="AEB0C8"/>
    </a:accent5>
    <a:accent6>
      <a:srgbClr val="545E9A"/>
    </a:accent6>
    <a:hlink>
      <a:srgbClr val="727BB5"/>
    </a:hlink>
    <a:folHlink>
      <a:srgbClr val="868E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3779</TotalTime>
  <Words>934</Words>
  <Application>Microsoft Office PowerPoint</Application>
  <PresentationFormat>A4 Paper (210x297 mm)</PresentationFormat>
  <Paragraphs>117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Arial</vt:lpstr>
      <vt:lpstr>Calibri</vt:lpstr>
      <vt:lpstr>Courier New</vt:lpstr>
      <vt:lpstr>Tahoma</vt:lpstr>
      <vt:lpstr>Verdana</vt:lpstr>
      <vt:lpstr>Wingdings</vt:lpstr>
      <vt:lpstr>Pearson_Presentation</vt:lpstr>
      <vt:lpstr>5_Custom Design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  <vt:lpstr>Chapter 1 Teaching, Technology, and You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59</cp:revision>
  <dcterms:created xsi:type="dcterms:W3CDTF">2010-11-30T15:25:05Z</dcterms:created>
  <dcterms:modified xsi:type="dcterms:W3CDTF">2015-05-01T10:54:21Z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